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942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6b9af4ae-be5a-4170-a490-7324af4312f3/" TargetMode="External"/><Relationship Id="rId13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2428" y="652053"/>
            <a:ext cx="5122132" cy="53155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4" name="Google Shape;214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5" name="Google Shape;21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75273" y="4998394"/>
            <a:ext cx="1903127" cy="175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7" name="Google Shape;217;p21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7589169" y="1456393"/>
            <a:ext cx="2524868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7145646" y="2229177"/>
            <a:ext cx="413710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Prepiši rečenice.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Podcrtaj imenice u vokativu i umetni rečenične znakove.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Ispiši riječi u kojima je došlo do glasovne promjene.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Izdvoji riječ koja može imati dva nastavka.</a:t>
            </a:r>
            <a:endParaRPr sz="2400" dirty="0"/>
          </a:p>
        </p:txBody>
      </p:sp>
      <p:sp>
        <p:nvSpPr>
          <p:cNvPr id="221" name="Google Shape;221;p21"/>
          <p:cNvSpPr txBox="1"/>
          <p:nvPr/>
        </p:nvSpPr>
        <p:spPr>
          <a:xfrm>
            <a:off x="683730" y="978058"/>
            <a:ext cx="5030675" cy="498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Dobro došli dragi gosti		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Čuj Jakove			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Dođi ovamo dragi dječače		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sinko pouke učitelja	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Oj najbrži zeče			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Dobro jutro Zagrebe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Hej  Dobar dan ribaru			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Marine danas Ivan briše ploču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/>
          </a:p>
        </p:txBody>
      </p:sp>
      <p:pic>
        <p:nvPicPr>
          <p:cNvPr id="222" name="Google Shape;222;p21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09089" y="4872714"/>
            <a:ext cx="1292827" cy="128571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1"/>
          <p:cNvSpPr txBox="1"/>
          <p:nvPr/>
        </p:nvSpPr>
        <p:spPr>
          <a:xfrm>
            <a:off x="4547653" y="3309843"/>
            <a:ext cx="13278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Imam rješenja!</a:t>
            </a:r>
            <a:endParaRPr sz="2400" dirty="0"/>
          </a:p>
        </p:txBody>
      </p:sp>
      <p:pic>
        <p:nvPicPr>
          <p:cNvPr id="224" name="Google Shape;224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7277521" flipH="1">
            <a:off x="4211783" y="3980256"/>
            <a:ext cx="1009463" cy="968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2540" y="663935"/>
            <a:ext cx="4405089" cy="43507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0" name="Google Shape;230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1" name="Google Shape;23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66513" y="4486426"/>
            <a:ext cx="2211887" cy="22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3" name="Google Shape;233;p22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2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2"/>
          <p:cNvSpPr txBox="1"/>
          <p:nvPr/>
        </p:nvSpPr>
        <p:spPr>
          <a:xfrm>
            <a:off x="7589913" y="1531040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rješenja</a:t>
            </a:r>
            <a:endParaRPr/>
          </a:p>
        </p:txBody>
      </p:sp>
      <p:sp>
        <p:nvSpPr>
          <p:cNvPr id="236" name="Google Shape;236;p22"/>
          <p:cNvSpPr txBox="1"/>
          <p:nvPr/>
        </p:nvSpPr>
        <p:spPr>
          <a:xfrm>
            <a:off x="7055159" y="2208503"/>
            <a:ext cx="312723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riječi s glasovnom promjenom: dječače, zeče</a:t>
            </a:r>
            <a:endParaRPr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riječ s dva nastavka: ribar</a:t>
            </a:r>
            <a:endParaRPr sz="2400" dirty="0"/>
          </a:p>
        </p:txBody>
      </p:sp>
      <p:sp>
        <p:nvSpPr>
          <p:cNvPr id="237" name="Google Shape;237;p22"/>
          <p:cNvSpPr txBox="1"/>
          <p:nvPr/>
        </p:nvSpPr>
        <p:spPr>
          <a:xfrm>
            <a:off x="1241865" y="925789"/>
            <a:ext cx="5030675" cy="498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Dobro došli</a:t>
            </a: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dragi </a:t>
            </a:r>
            <a:r>
              <a:rPr lang="hr-HR" sz="2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gosti</a:t>
            </a: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Čuj</a:t>
            </a: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Jakove</a:t>
            </a: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Dođi ovamo</a:t>
            </a: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dragi </a:t>
            </a:r>
            <a:r>
              <a:rPr lang="hr-HR" sz="2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dječače</a:t>
            </a: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</a:t>
            </a: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sinko</a:t>
            </a: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pouke učitelja</a:t>
            </a: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Oj</a:t>
            </a: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najbrži </a:t>
            </a:r>
            <a:r>
              <a:rPr lang="hr-HR" sz="2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zeče</a:t>
            </a: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Dobro jutro</a:t>
            </a: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Zagrebe</a:t>
            </a: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Hej</a:t>
            </a: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Dobar dan</a:t>
            </a: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ribaru</a:t>
            </a: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Marine</a:t>
            </a: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danas Ivan briše ploču</a:t>
            </a:r>
            <a:r>
              <a:rPr lang="hr-HR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pic>
        <p:nvPicPr>
          <p:cNvPr id="238" name="Google Shape;238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0698" y="970806"/>
            <a:ext cx="1447311" cy="143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329" y="65126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4" name="Google Shape;244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5" name="Google Shape;24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8836" y="3699251"/>
            <a:ext cx="3029221" cy="310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3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47" name="Google Shape;247;p23"/>
          <p:cNvSpPr txBox="1"/>
          <p:nvPr/>
        </p:nvSpPr>
        <p:spPr>
          <a:xfrm>
            <a:off x="8279673" y="1748435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48" name="Google Shape;248;p23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3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23293" y="2560050"/>
            <a:ext cx="3045698" cy="107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3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2" name="Google Shape;252;p23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3" name="Google Shape;253;p23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4" name="Google Shape;254;p23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721343" y="1124182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5" name="Google Shape;255;p23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699551" y="2591002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56" name="Google Shape;256;p23"/>
          <p:cNvSpPr txBox="1"/>
          <p:nvPr/>
        </p:nvSpPr>
        <p:spPr>
          <a:xfrm>
            <a:off x="1868943" y="1217435"/>
            <a:ext cx="17299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Točno piši rečenice s vokativom.</a:t>
            </a:r>
            <a:endParaRPr/>
          </a:p>
        </p:txBody>
      </p:sp>
      <p:sp>
        <p:nvSpPr>
          <p:cNvPr id="257" name="Google Shape;257;p23"/>
          <p:cNvSpPr txBox="1"/>
          <p:nvPr/>
        </p:nvSpPr>
        <p:spPr>
          <a:xfrm>
            <a:off x="1806679" y="2485292"/>
            <a:ext cx="173045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audiosažetke, ponovi  te provjeri svoje pisanje vokativa.</a:t>
            </a:r>
            <a:endParaRPr/>
          </a:p>
        </p:txBody>
      </p:sp>
      <p:sp>
        <p:nvSpPr>
          <p:cNvPr id="258" name="Google Shape;258;p23"/>
          <p:cNvSpPr txBox="1"/>
          <p:nvPr/>
        </p:nvSpPr>
        <p:spPr>
          <a:xfrm>
            <a:off x="1766746" y="3930180"/>
            <a:ext cx="152007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Razvrstaj rečenice prema tome jesu li jezično točne ili ne.</a:t>
            </a:r>
            <a:endParaRPr/>
          </a:p>
        </p:txBody>
      </p:sp>
      <p:sp>
        <p:nvSpPr>
          <p:cNvPr id="259" name="Google Shape;259;p23"/>
          <p:cNvSpPr txBox="1"/>
          <p:nvPr/>
        </p:nvSpPr>
        <p:spPr>
          <a:xfrm>
            <a:off x="4989642" y="1098775"/>
            <a:ext cx="129919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s pomoću nastavnih listića.</a:t>
            </a:r>
            <a:endParaRPr/>
          </a:p>
        </p:txBody>
      </p:sp>
      <p:sp>
        <p:nvSpPr>
          <p:cNvPr id="260" name="Google Shape;260;p23"/>
          <p:cNvSpPr txBox="1"/>
          <p:nvPr/>
        </p:nvSpPr>
        <p:spPr>
          <a:xfrm>
            <a:off x="4996794" y="2591002"/>
            <a:ext cx="179335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Riješi izlaznu karticu i samovrednuj svoje znanje.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9104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745028" y="1829845"/>
            <a:ext cx="24897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C8B37"/>
                </a:solidFill>
                <a:latin typeface="Impact"/>
                <a:ea typeface="Impact"/>
                <a:cs typeface="Impact"/>
                <a:sym typeface="Impact"/>
              </a:rPr>
              <a:t>Vokativ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276" y="620922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181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04810" y="3960470"/>
            <a:ext cx="2461007" cy="252560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8077770" y="1418848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8">
            <a:alphaModFix/>
          </a:blip>
          <a:srcRect t="676" r="1758" b="831"/>
          <a:stretch/>
        </p:blipFill>
        <p:spPr>
          <a:xfrm rot="-171725">
            <a:off x="1476458" y="484051"/>
            <a:ext cx="3931606" cy="5706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495309" y="2226698"/>
            <a:ext cx="353111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sklonidba ili deklinacija? Koji su nazivi padeža i koja su padežna pitanja?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su usklici?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867" y="1336187"/>
            <a:ext cx="6337668" cy="436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0457" y="544023"/>
            <a:ext cx="5317657" cy="48864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55352" y="4584215"/>
            <a:ext cx="1982762" cy="203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6" name="Google Shape;116;p16"/>
          <p:cNvSpPr txBox="1"/>
          <p:nvPr/>
        </p:nvSpPr>
        <p:spPr>
          <a:xfrm>
            <a:off x="8280556" y="1250076"/>
            <a:ext cx="22552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7244083" y="1982897"/>
            <a:ext cx="385340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istaknute riječi.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 rečenični znak stoji uz svaku od navedenih riječi? Koji usklik povezuješ uz istaknute riječi?</a:t>
            </a:r>
            <a:endParaRPr sz="2400" dirty="0"/>
          </a:p>
        </p:txBody>
      </p:sp>
      <p:sp>
        <p:nvSpPr>
          <p:cNvPr id="120" name="Google Shape;120;p16"/>
          <p:cNvSpPr txBox="1"/>
          <p:nvPr/>
        </p:nvSpPr>
        <p:spPr>
          <a:xfrm>
            <a:off x="449828" y="2584918"/>
            <a:ext cx="10714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Oj! Ej!</a:t>
            </a:r>
            <a:endParaRPr sz="2400" dirty="0"/>
          </a:p>
        </p:txBody>
      </p:sp>
      <p:sp>
        <p:nvSpPr>
          <p:cNvPr id="121" name="Google Shape;121;p16"/>
          <p:cNvSpPr txBox="1"/>
          <p:nvPr/>
        </p:nvSpPr>
        <p:spPr>
          <a:xfrm>
            <a:off x="4405858" y="835643"/>
            <a:ext cx="17732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VOKATIV</a:t>
            </a:r>
            <a:endParaRPr sz="2400" dirty="0"/>
          </a:p>
        </p:txBody>
      </p:sp>
      <p:sp>
        <p:nvSpPr>
          <p:cNvPr id="122" name="Google Shape;122;p16"/>
          <p:cNvSpPr txBox="1"/>
          <p:nvPr/>
        </p:nvSpPr>
        <p:spPr>
          <a:xfrm>
            <a:off x="7594215" y="3864856"/>
            <a:ext cx="36279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 padež prepoznajemo usklicima?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9318" y="608248"/>
            <a:ext cx="5375366" cy="53113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205" y="4442716"/>
            <a:ext cx="2254479" cy="231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1" name="Google Shape;131;p17"/>
          <p:cNvSpPr txBox="1"/>
          <p:nvPr/>
        </p:nvSpPr>
        <p:spPr>
          <a:xfrm>
            <a:off x="8629651" y="1007473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8247610" y="1750621"/>
            <a:ext cx="30854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USKLICI UZ VOKATIV</a:t>
            </a:r>
            <a:endParaRPr sz="2400" dirty="0"/>
          </a:p>
        </p:txBody>
      </p:sp>
      <p:sp>
        <p:nvSpPr>
          <p:cNvPr id="134" name="Google Shape;134;p17"/>
          <p:cNvSpPr txBox="1"/>
          <p:nvPr/>
        </p:nvSpPr>
        <p:spPr>
          <a:xfrm>
            <a:off x="2214231" y="449875"/>
            <a:ext cx="64154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Kako ćeš u rečenici prepoznati imenice u vokativu?  </a:t>
            </a:r>
            <a:endParaRPr sz="2400" b="1" dirty="0"/>
          </a:p>
        </p:txBody>
      </p:sp>
      <p:sp>
        <p:nvSpPr>
          <p:cNvPr id="135" name="Google Shape;135;p17"/>
          <p:cNvSpPr txBox="1"/>
          <p:nvPr/>
        </p:nvSpPr>
        <p:spPr>
          <a:xfrm>
            <a:off x="317239" y="3385376"/>
            <a:ext cx="60682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prvu rečenicu bez imenice u vokativu.</a:t>
            </a:r>
            <a:endParaRPr sz="24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Razumiješ li sadržaj rečenice bez imenice u vokativu?</a:t>
            </a:r>
            <a:endParaRPr sz="2400" b="1"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1721803" y="1466704"/>
            <a:ext cx="4134705" cy="185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Trebaš li i ti,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maco</a:t>
            </a: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knjigu?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ti, bijeli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golube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ti,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medo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bundoviću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37" name="Google Shape;137;p17"/>
          <p:cNvSpPr txBox="1"/>
          <p:nvPr/>
        </p:nvSpPr>
        <p:spPr>
          <a:xfrm>
            <a:off x="5635167" y="1543550"/>
            <a:ext cx="10714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Oj!  Ej!</a:t>
            </a:r>
            <a:endParaRPr sz="2400" dirty="0"/>
          </a:p>
        </p:txBody>
      </p:sp>
      <p:sp>
        <p:nvSpPr>
          <p:cNvPr id="138" name="Google Shape;138;p17"/>
          <p:cNvSpPr txBox="1"/>
          <p:nvPr/>
        </p:nvSpPr>
        <p:spPr>
          <a:xfrm>
            <a:off x="7316102" y="2206752"/>
            <a:ext cx="457589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Vokativ ne odgovara na padežna pitanja, nego se upotrebljava uz usklike: </a:t>
            </a:r>
            <a:r>
              <a:rPr lang="hr-HR" sz="2400" b="1" i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Oj!, Ej!.</a:t>
            </a:r>
            <a:endParaRPr sz="2400" dirty="0"/>
          </a:p>
        </p:txBody>
      </p:sp>
      <p:pic>
        <p:nvPicPr>
          <p:cNvPr id="139" name="Google Shape;139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49452">
            <a:off x="4606329" y="1857515"/>
            <a:ext cx="1700931" cy="1579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1779475" y="4572438"/>
            <a:ext cx="26288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Trebaš li ti knjigu?</a:t>
            </a:r>
            <a:endParaRPr sz="2400"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1779475" y="5451724"/>
            <a:ext cx="34502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Maco!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Trebaš li ti knjigu?</a:t>
            </a:r>
            <a:endParaRPr sz="2400" dirty="0"/>
          </a:p>
        </p:txBody>
      </p:sp>
      <p:sp>
        <p:nvSpPr>
          <p:cNvPr id="142" name="Google Shape;142;p17"/>
          <p:cNvSpPr txBox="1"/>
          <p:nvPr/>
        </p:nvSpPr>
        <p:spPr>
          <a:xfrm>
            <a:off x="7332026" y="3445216"/>
            <a:ext cx="439645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Vokativ je nezavisan padež i nije dio rečenice. Nikad se ne upotrebljava uz prijedloge.</a:t>
            </a:r>
            <a:endParaRPr sz="2400" dirty="0"/>
          </a:p>
        </p:txBody>
      </p:sp>
      <p:pic>
        <p:nvPicPr>
          <p:cNvPr id="143" name="Google Shape;143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483312">
            <a:off x="4805219" y="4388043"/>
            <a:ext cx="2997512" cy="1563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4568" y="1743605"/>
            <a:ext cx="1434740" cy="14254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45" name="Google Shape;145;p17"/>
          <p:cNvSpPr txBox="1"/>
          <p:nvPr/>
        </p:nvSpPr>
        <p:spPr>
          <a:xfrm>
            <a:off x="229391" y="2302757"/>
            <a:ext cx="13650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VOKATIV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8"/>
          <p:cNvGrpSpPr/>
          <p:nvPr/>
        </p:nvGrpSpPr>
        <p:grpSpPr>
          <a:xfrm>
            <a:off x="440137" y="1629930"/>
            <a:ext cx="6102350" cy="3391659"/>
            <a:chOff x="440137" y="1629930"/>
            <a:chExt cx="6102350" cy="3391659"/>
          </a:xfrm>
        </p:grpSpPr>
        <p:pic>
          <p:nvPicPr>
            <p:cNvPr id="163" name="Google Shape;16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0137" y="1678210"/>
              <a:ext cx="6102350" cy="3343379"/>
            </a:xfrm>
            <a:prstGeom prst="snip2SameRect">
              <a:avLst>
                <a:gd name="adj1" fmla="val 16667"/>
                <a:gd name="adj2" fmla="val 0"/>
              </a:avLst>
            </a:prstGeom>
            <a:noFill/>
            <a:ln>
              <a:noFill/>
            </a:ln>
          </p:spPr>
        </p:pic>
        <p:sp>
          <p:nvSpPr>
            <p:cNvPr id="164" name="Google Shape;164;p18"/>
            <p:cNvSpPr/>
            <p:nvPr/>
          </p:nvSpPr>
          <p:spPr>
            <a:xfrm>
              <a:off x="940777" y="1629930"/>
              <a:ext cx="518746" cy="1193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0" name="Google Shape;150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4655" y="765906"/>
            <a:ext cx="5208484" cy="514418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57853" y="5127617"/>
            <a:ext cx="1672147" cy="1583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8792715" y="720644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8146126" y="1953255"/>
            <a:ext cx="34148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NASTAVCI U VOKATIVU</a:t>
            </a:r>
            <a:endParaRPr sz="2400" dirty="0"/>
          </a:p>
        </p:txBody>
      </p:sp>
      <p:sp>
        <p:nvSpPr>
          <p:cNvPr id="158" name="Google Shape;158;p18"/>
          <p:cNvSpPr txBox="1"/>
          <p:nvPr/>
        </p:nvSpPr>
        <p:spPr>
          <a:xfrm>
            <a:off x="1142738" y="665557"/>
            <a:ext cx="64080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nastavke uočavaš u vokativu?                                                   Promotri ih u sva tri roda i oba broja.</a:t>
            </a:r>
            <a:endParaRPr sz="2400" dirty="0"/>
          </a:p>
        </p:txBody>
      </p:sp>
      <p:sp>
        <p:nvSpPr>
          <p:cNvPr id="159" name="Google Shape;159;p18"/>
          <p:cNvSpPr txBox="1"/>
          <p:nvPr/>
        </p:nvSpPr>
        <p:spPr>
          <a:xfrm>
            <a:off x="7909070" y="2424213"/>
            <a:ext cx="42089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Nastavak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imaju imenice muškoga roda koje završavaju na j,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nj, č, ć, š, ž.</a:t>
            </a:r>
            <a:endParaRPr sz="2400" dirty="0"/>
          </a:p>
        </p:txBody>
      </p:sp>
      <p:sp>
        <p:nvSpPr>
          <p:cNvPr id="160" name="Google Shape;160;p18"/>
          <p:cNvSpPr txBox="1"/>
          <p:nvPr/>
        </p:nvSpPr>
        <p:spPr>
          <a:xfrm>
            <a:off x="8146126" y="3656191"/>
            <a:ext cx="385759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menice koje u nominativu završavaju na -ar i -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vokativu mogu imati i nastavak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161" name="Google Shape;161;p18"/>
          <p:cNvSpPr txBox="1"/>
          <p:nvPr/>
        </p:nvSpPr>
        <p:spPr>
          <a:xfrm>
            <a:off x="152613" y="5059890"/>
            <a:ext cx="78799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Imenice svih triju rodova u množini i imenice srednjega roda u jednini imaju vokativ jednak nominativu.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0316" y="814264"/>
            <a:ext cx="5425932" cy="535684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75273" y="5030155"/>
            <a:ext cx="1752821" cy="182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9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3" name="Google Shape;173;p19"/>
          <p:cNvSpPr txBox="1"/>
          <p:nvPr/>
        </p:nvSpPr>
        <p:spPr>
          <a:xfrm>
            <a:off x="7256891" y="1144517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174" name="Google Shape;174;p19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7749385" y="1934287"/>
            <a:ext cx="27566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USKLIČNIK I ZAREZ</a:t>
            </a:r>
            <a:endParaRPr sz="2400" dirty="0"/>
          </a:p>
        </p:txBody>
      </p:sp>
      <p:sp>
        <p:nvSpPr>
          <p:cNvPr id="177" name="Google Shape;177;p19"/>
          <p:cNvSpPr txBox="1"/>
          <p:nvPr/>
        </p:nvSpPr>
        <p:spPr>
          <a:xfrm>
            <a:off x="1621688" y="572704"/>
            <a:ext cx="62207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Kojim rečeničnim znakovima obilježavamo vokativ?</a:t>
            </a:r>
            <a:endParaRPr sz="2400" dirty="0"/>
          </a:p>
        </p:txBody>
      </p:sp>
      <p:sp>
        <p:nvSpPr>
          <p:cNvPr id="178" name="Google Shape;178;p19"/>
          <p:cNvSpPr txBox="1"/>
          <p:nvPr/>
        </p:nvSpPr>
        <p:spPr>
          <a:xfrm>
            <a:off x="721471" y="1523655"/>
            <a:ext cx="398571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Trebaš li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maco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knjigu?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Maco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treba li ti knjiga?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Trebaš li knjigu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maco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Maco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721471" y="4457286"/>
            <a:ext cx="4192353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ti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bijeli golube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ti trebaš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moj bijeli golube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80" name="Google Shape;180;p19"/>
          <p:cNvSpPr txBox="1"/>
          <p:nvPr/>
        </p:nvSpPr>
        <p:spPr>
          <a:xfrm>
            <a:off x="7035990" y="2336898"/>
            <a:ext cx="355932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Vokativ se od ostalih riječi u rečenici odvaja zarezom, a kad je samostalna, piše se s uskličnikom.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937137" flipH="1">
            <a:off x="4242874" y="1775001"/>
            <a:ext cx="2468391" cy="143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9"/>
          <p:cNvSpPr txBox="1"/>
          <p:nvPr/>
        </p:nvSpPr>
        <p:spPr>
          <a:xfrm>
            <a:off x="6883128" y="3925621"/>
            <a:ext cx="400215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Pridjev ili neka druga riječ koja stoji uz imenicu u vokativu odvaja se zarezom kao cjelina.</a:t>
            </a:r>
            <a:endParaRPr sz="2400" dirty="0"/>
          </a:p>
        </p:txBody>
      </p:sp>
      <p:pic>
        <p:nvPicPr>
          <p:cNvPr id="183" name="Google Shape;183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2008769">
            <a:off x="4754175" y="4290073"/>
            <a:ext cx="2035279" cy="1302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0184" y="745038"/>
            <a:ext cx="4759249" cy="49943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79914" y="3950215"/>
            <a:ext cx="2628443" cy="2349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1" y="-261676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92" name="Google Shape;192;p20"/>
          <p:cNvSpPr txBox="1"/>
          <p:nvPr/>
        </p:nvSpPr>
        <p:spPr>
          <a:xfrm>
            <a:off x="7384034" y="1251886"/>
            <a:ext cx="386847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193" name="Google Shape;193;p20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7570072" y="2403878"/>
            <a:ext cx="30631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PROMJENA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GLASOVA</a:t>
            </a:r>
            <a:endParaRPr sz="2400" dirty="0"/>
          </a:p>
        </p:txBody>
      </p:sp>
      <p:sp>
        <p:nvSpPr>
          <p:cNvPr id="197" name="Google Shape;197;p20"/>
          <p:cNvSpPr txBox="1"/>
          <p:nvPr/>
        </p:nvSpPr>
        <p:spPr>
          <a:xfrm>
            <a:off x="1144494" y="1244321"/>
            <a:ext cx="66011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 su se glasovi promijenili u zadanim primjerima? </a:t>
            </a: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Ispred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kojega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nastavka?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0"/>
          <p:cNvSpPr txBox="1"/>
          <p:nvPr/>
        </p:nvSpPr>
        <p:spPr>
          <a:xfrm>
            <a:off x="1441575" y="2271873"/>
            <a:ext cx="320165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čovje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  čovje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č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brije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  brije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ž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  pra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š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endParaRPr sz="2400" dirty="0"/>
          </a:p>
        </p:txBody>
      </p:sp>
      <p:sp>
        <p:nvSpPr>
          <p:cNvPr id="200" name="Google Shape;200;p20"/>
          <p:cNvSpPr txBox="1"/>
          <p:nvPr/>
        </p:nvSpPr>
        <p:spPr>
          <a:xfrm>
            <a:off x="7543047" y="3164544"/>
            <a:ext cx="35504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Suglasnici c, k, g, h, ispred nastavka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zamjenjuju suglasnicima č, ž, š.</a:t>
            </a:r>
            <a:endParaRPr sz="2400" dirty="0"/>
          </a:p>
        </p:txBody>
      </p:sp>
      <p:pic>
        <p:nvPicPr>
          <p:cNvPr id="201" name="Google Shape;201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937137" flipH="1">
            <a:off x="4760353" y="2524491"/>
            <a:ext cx="1966481" cy="14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7181" y="502172"/>
            <a:ext cx="5301560" cy="523611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7982" y="4622278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1" y="-261676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92" name="Google Shape;192;p20"/>
          <p:cNvSpPr txBox="1"/>
          <p:nvPr/>
        </p:nvSpPr>
        <p:spPr>
          <a:xfrm>
            <a:off x="7543047" y="943595"/>
            <a:ext cx="386847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193" name="Google Shape;193;p20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7697724" y="1888173"/>
            <a:ext cx="32004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NOMINATIV I VOKATIV</a:t>
            </a:r>
            <a:endParaRPr sz="2400" dirty="0"/>
          </a:p>
        </p:txBody>
      </p:sp>
      <p:sp>
        <p:nvSpPr>
          <p:cNvPr id="199" name="Google Shape;199;p20"/>
          <p:cNvSpPr txBox="1"/>
          <p:nvPr/>
        </p:nvSpPr>
        <p:spPr>
          <a:xfrm>
            <a:off x="991504" y="2846544"/>
            <a:ext cx="529655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Maja!           Majo!               Mama!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Goran!        Gorane!            Tata!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Učenik!      Učeniče!            Hrvatska!</a:t>
            </a:r>
            <a:endParaRPr sz="2400" dirty="0"/>
          </a:p>
        </p:txBody>
      </p:sp>
      <p:sp>
        <p:nvSpPr>
          <p:cNvPr id="203" name="Google Shape;203;p20"/>
          <p:cNvSpPr txBox="1"/>
          <p:nvPr/>
        </p:nvSpPr>
        <p:spPr>
          <a:xfrm>
            <a:off x="577391" y="1087321"/>
            <a:ext cx="605981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kojem su padežu imenice u prvome stupcu? Koji padež trebamo upotrijebiti kad nekoga dozivamo ili mu se obraćamo?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0"/>
          <p:cNvSpPr txBox="1"/>
          <p:nvPr/>
        </p:nvSpPr>
        <p:spPr>
          <a:xfrm>
            <a:off x="7589772" y="2363437"/>
            <a:ext cx="37750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 obraćanju ili dozivanju trebamo upotrebljavati vokativ, a ne nominativ.</a:t>
            </a:r>
            <a:endParaRPr sz="2400" dirty="0"/>
          </a:p>
        </p:txBody>
      </p:sp>
      <p:sp>
        <p:nvSpPr>
          <p:cNvPr id="205" name="Google Shape;205;p20"/>
          <p:cNvSpPr txBox="1"/>
          <p:nvPr/>
        </p:nvSpPr>
        <p:spPr>
          <a:xfrm>
            <a:off x="7852437" y="3633835"/>
            <a:ext cx="32496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Neke imenice imaju jednake oblike za nominativ i vokativ.</a:t>
            </a:r>
            <a:endParaRPr sz="2400" dirty="0"/>
          </a:p>
        </p:txBody>
      </p:sp>
      <p:cxnSp>
        <p:nvCxnSpPr>
          <p:cNvPr id="206" name="Google Shape;206;p20"/>
          <p:cNvCxnSpPr/>
          <p:nvPr/>
        </p:nvCxnSpPr>
        <p:spPr>
          <a:xfrm rot="10800000" flipH="1">
            <a:off x="1011117" y="3221654"/>
            <a:ext cx="940495" cy="5023"/>
          </a:xfrm>
          <a:prstGeom prst="straightConnector1">
            <a:avLst/>
          </a:prstGeom>
          <a:noFill/>
          <a:ln w="28575" cap="flat" cmpd="sng">
            <a:solidFill>
              <a:srgbClr val="CC00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7" name="Google Shape;207;p20"/>
          <p:cNvCxnSpPr/>
          <p:nvPr/>
        </p:nvCxnSpPr>
        <p:spPr>
          <a:xfrm rot="10800000" flipH="1">
            <a:off x="1011117" y="3767740"/>
            <a:ext cx="940495" cy="5023"/>
          </a:xfrm>
          <a:prstGeom prst="straightConnector1">
            <a:avLst/>
          </a:prstGeom>
          <a:noFill/>
          <a:ln w="28575" cap="flat" cmpd="sng">
            <a:solidFill>
              <a:srgbClr val="CC00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8" name="Google Shape;208;p20"/>
          <p:cNvCxnSpPr/>
          <p:nvPr/>
        </p:nvCxnSpPr>
        <p:spPr>
          <a:xfrm rot="10800000" flipH="1">
            <a:off x="1163291" y="4279061"/>
            <a:ext cx="940495" cy="5023"/>
          </a:xfrm>
          <a:prstGeom prst="straightConnector1">
            <a:avLst/>
          </a:prstGeom>
          <a:noFill/>
          <a:ln w="28575" cap="flat" cmpd="sng">
            <a:solidFill>
              <a:srgbClr val="CC006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9255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553</Words>
  <Application>Microsoft Office PowerPoint</Application>
  <PresentationFormat>Široki zaslon</PresentationFormat>
  <Paragraphs>90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Impact</vt:lpstr>
      <vt:lpstr>Noto Sans Symbols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3</cp:revision>
  <dcterms:modified xsi:type="dcterms:W3CDTF">2020-09-10T19:53:32Z</dcterms:modified>
</cp:coreProperties>
</file>